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518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0" y="3496604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" name="Shape 11"/>
          <p:cNvSpPr txBox="1"/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2" name="Shape 22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" name="Shape 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" name="Shape 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34" name="Shape 34"/>
          <p:cNvSpPr/>
          <p:nvPr/>
        </p:nvSpPr>
        <p:spPr>
          <a:xfrm>
            <a:off x="4274" y="0"/>
            <a:ext cx="9144000" cy="44063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5" name="Shape 35"/>
          <p:cNvCxnSpPr/>
          <p:nvPr/>
        </p:nvCxnSpPr>
        <p:spPr>
          <a:xfrm>
            <a:off x="0" y="4384371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" name="Shape 3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dk2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hyperlink" Target="https://selenium-python.readthedocs.org/" TargetMode="Externa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3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3" Type="http://schemas.openxmlformats.org/officeDocument/2006/relationships/image" Target="../media/image02.pn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3" Type="http://schemas.openxmlformats.org/officeDocument/2006/relationships/image" Target="../media/image03.pn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Web Scraping</a:t>
            </a:r>
          </a:p>
        </p:txBody>
      </p:sp>
      <p:sp>
        <p:nvSpPr>
          <p:cNvPr id="41" name="Shape 41"/>
          <p:cNvSpPr txBox="1"/>
          <p:nvPr>
            <p:ph idx="1" type="subTitle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Python, PhantomJS, &amp; Selenium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Docs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1417800"/>
            <a:ext cx="8229600" cy="2739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https://selenium-python.readthedocs.org/</a:t>
            </a:r>
          </a:p>
          <a:p>
            <a:pPr>
              <a:spcBef>
                <a:spcPts val="0"/>
              </a:spcBef>
              <a:buNone/>
            </a:pPr>
            <a:r>
              <a:rPr lang="en" sz="1800"/>
              <a:t>http://selenium-python.readthedocs.org/en/latest/api.html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User Agent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816700" y="1351625"/>
            <a:ext cx="7422899" cy="2761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...</a:t>
            </a:r>
            <a:br>
              <a:rPr lang="en"/>
            </a:br>
            <a:r>
              <a:rPr lang="en"/>
              <a:t>{</a:t>
            </a:r>
            <a:br>
              <a:rPr lang="en"/>
            </a:br>
            <a:r>
              <a:rPr lang="en"/>
              <a:t>  "headers": {</a:t>
            </a:r>
            <a:br>
              <a:rPr lang="en"/>
            </a:br>
            <a:r>
              <a:rPr lang="en"/>
              <a:t>    "Connection": "close",</a:t>
            </a:r>
            <a:br>
              <a:rPr lang="en"/>
            </a:br>
            <a:r>
              <a:rPr lang="en"/>
              <a:t>    "Host": "httpbin.org",</a:t>
            </a:r>
            <a:br>
              <a:rPr lang="en"/>
            </a:br>
            <a:r>
              <a:rPr lang="en"/>
              <a:t>    "Accept-Encoding": "gzip",</a:t>
            </a:r>
            <a:br>
              <a:rPr lang="en"/>
            </a:br>
            <a:r>
              <a:rPr lang="en"/>
              <a:t>    "Accept-Language": "ru-RU",</a:t>
            </a:r>
            <a:br>
              <a:rPr lang="en"/>
            </a:br>
            <a:r>
              <a:rPr lang="en"/>
              <a:t>    "User-Agent": "Mozilla/5.0 (Unknown; Linux i686) AppleWebKit/534.34 (KHTML, like Gecko) </a:t>
            </a:r>
            <a:r>
              <a:rPr b="1" lang="en" sz="1800">
                <a:solidFill>
                  <a:srgbClr val="6D9EEB"/>
                </a:solidFill>
              </a:rPr>
              <a:t>PhantomJS</a:t>
            </a:r>
            <a:r>
              <a:rPr lang="en"/>
              <a:t>/1.10.0 (development) Safari/534.34",</a:t>
            </a:r>
            <a:br>
              <a:rPr lang="en"/>
            </a:br>
            <a:r>
              <a:rPr lang="en"/>
              <a:t>    "Accept": "text/html,application/xhtml+xml,application/xml;q=0.9,*/*;q=0.8"</a:t>
            </a:r>
            <a:br>
              <a:rPr lang="en"/>
            </a:br>
            <a:r>
              <a:rPr lang="en"/>
              <a:t>  }</a:t>
            </a:r>
            <a:br>
              <a:rPr lang="en"/>
            </a:br>
            <a:r>
              <a:rPr lang="en"/>
              <a:t> ...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 txBox="1"/>
          <p:nvPr/>
        </p:nvSpPr>
        <p:spPr>
          <a:xfrm>
            <a:off x="248400" y="4595525"/>
            <a:ext cx="7422899" cy="491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200"/>
              <a:t>http://stackoverflow.com/questions/17858663/custom-headers-in-phantomjs-selenium-webdriver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User Agent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457200" y="4201000"/>
            <a:ext cx="4627800" cy="72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http://stackoverflow.com/questions/28532347/selenium-with-phantomjs-yahoo-login-form-not-submitting-python-bindings?rq=1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759825" y="1833825"/>
            <a:ext cx="8102700" cy="20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DesiredCapabilities.</a:t>
            </a:r>
            <a:r>
              <a:rPr lang="en">
                <a:solidFill>
                  <a:srgbClr val="6D9EEB"/>
                </a:solidFill>
              </a:rPr>
              <a:t>PHANTOMJS</a:t>
            </a:r>
            <a:r>
              <a:rPr lang="en"/>
              <a:t>['</a:t>
            </a:r>
            <a:r>
              <a:rPr lang="en">
                <a:solidFill>
                  <a:srgbClr val="B7B7B7"/>
                </a:solidFill>
              </a:rPr>
              <a:t>phantomjs.page.settings.userAgent</a:t>
            </a:r>
            <a:r>
              <a:rPr lang="en"/>
              <a:t>'] = \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/>
              <a:t>'</a:t>
            </a:r>
            <a:r>
              <a:rPr lang="en">
                <a:solidFill>
                  <a:srgbClr val="999999"/>
                </a:solidFill>
              </a:rPr>
              <a:t>Mozilla/5.0 (Windows NT 6.1; Win64; x64; rv:16.0) Gecko/20121026 Firefox/16.0</a:t>
            </a:r>
            <a:r>
              <a:rPr lang="en"/>
              <a:t>'</a:t>
            </a:r>
            <a:br>
              <a:rPr lang="en"/>
            </a:br>
            <a:br>
              <a:rPr lang="en"/>
            </a:b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6999" y="0"/>
            <a:ext cx="6690002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Why PhantomJS?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/>
              <a:t>Headless WebKit Browser</a:t>
            </a:r>
          </a:p>
          <a:p>
            <a:pPr rtl="0">
              <a:spcBef>
                <a:spcPts val="0"/>
              </a:spcBef>
              <a:buNone/>
            </a:pPr>
            <a:r>
              <a:rPr lang="en" sz="3600"/>
              <a:t>Runs JavaScript</a:t>
            </a:r>
          </a:p>
          <a:p>
            <a:pPr rtl="0">
              <a:spcBef>
                <a:spcPts val="0"/>
              </a:spcBef>
              <a:buNone/>
            </a:pPr>
            <a:r>
              <a:rPr lang="en" sz="3600"/>
              <a:t>Inject JavaScript</a:t>
            </a:r>
          </a:p>
          <a:p>
            <a:pPr rtl="0">
              <a:spcBef>
                <a:spcPts val="0"/>
              </a:spcBef>
              <a:buNone/>
            </a:pPr>
            <a:r>
              <a:rPr lang="en" sz="3600"/>
              <a:t>Interact with the page (forms, etc)</a:t>
            </a:r>
          </a:p>
          <a:p>
            <a:pPr rtl="0">
              <a:spcBef>
                <a:spcPts val="0"/>
              </a:spcBef>
              <a:buNone/>
            </a:pPr>
            <a:r>
              <a:rPr lang="en" sz="3600"/>
              <a:t>Take screenshots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563125" y="1002600"/>
            <a:ext cx="2794799" cy="252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en"/>
              <a:t>Selenium automates browsers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4781" y="48075"/>
            <a:ext cx="5360338" cy="5047349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/>
          <p:cNvSpPr txBox="1"/>
          <p:nvPr/>
        </p:nvSpPr>
        <p:spPr>
          <a:xfrm>
            <a:off x="844650" y="4552950"/>
            <a:ext cx="2369099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http://docs.seleniumhq.org/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1350" y="41524"/>
            <a:ext cx="7021300" cy="506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Install...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353675" y="4633725"/>
            <a:ext cx="8510999" cy="51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200"/>
              <a:t>https://simpletutorials.com/c/2191/Installing+Selenium+and+PhantomJS+for+Python+3+on+Ubuntu+14.04</a:t>
            </a:r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3900" y="1445450"/>
            <a:ext cx="5858299" cy="2806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/>
        </p:nvSpPr>
        <p:spPr>
          <a:xfrm>
            <a:off x="2869000" y="2034975"/>
            <a:ext cx="50052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6000">
                <a:solidFill>
                  <a:schemeClr val="lt1"/>
                </a:solidFill>
              </a:rPr>
              <a:t>robots.txt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8911" y="0"/>
            <a:ext cx="686477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Robots</a:t>
            </a:r>
            <a:r>
              <a:rPr lang="en">
                <a:solidFill>
                  <a:srgbClr val="A4C2F4"/>
                </a:solidFill>
              </a:rPr>
              <a:t>.txt</a:t>
            </a:r>
            <a:r>
              <a:rPr lang="en"/>
              <a:t> Parser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165050" y="4420800"/>
            <a:ext cx="8229600" cy="49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400"/>
              <a:t>https://docs.python.org/3/library/urllib.robotparser.html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98980"/>
            <a:ext cx="9144001" cy="2114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